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2" r:id="rId1"/>
    <p:sldMasterId id="2147483675" r:id="rId2"/>
  </p:sldMasterIdLst>
  <p:notesMasterIdLst>
    <p:notesMasterId r:id="rId14"/>
  </p:notesMasterIdLst>
  <p:sldIdLst>
    <p:sldId id="418" r:id="rId3"/>
    <p:sldId id="450" r:id="rId4"/>
    <p:sldId id="466" r:id="rId5"/>
    <p:sldId id="471" r:id="rId6"/>
    <p:sldId id="477" r:id="rId7"/>
    <p:sldId id="476" r:id="rId8"/>
    <p:sldId id="478" r:id="rId9"/>
    <p:sldId id="479" r:id="rId10"/>
    <p:sldId id="480" r:id="rId11"/>
    <p:sldId id="482" r:id="rId12"/>
    <p:sldId id="467" r:id="rId13"/>
  </p:sldIdLst>
  <p:sldSz cx="9144000" cy="6858000" type="screen4x3"/>
  <p:notesSz cx="7112000" cy="939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7D9E3"/>
    <a:srgbClr val="D1D2E9"/>
    <a:srgbClr val="D7D7E3"/>
    <a:srgbClr val="CFD4EB"/>
    <a:srgbClr val="D5D6E5"/>
    <a:srgbClr val="D6DAE4"/>
    <a:srgbClr val="D4D6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7535" autoAdjust="0"/>
  </p:normalViewPr>
  <p:slideViewPr>
    <p:cSldViewPr snapToGrid="0">
      <p:cViewPr>
        <p:scale>
          <a:sx n="66" d="100"/>
          <a:sy n="66" d="100"/>
        </p:scale>
        <p:origin x="-2214" y="-1002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3474" y="-72"/>
      </p:cViewPr>
      <p:guideLst>
        <p:guide orient="horz" pos="2960"/>
        <p:guide pos="224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5.xml"/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13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24" tIns="47162" rIns="94324" bIns="47162" numCol="1" anchor="t" anchorCtr="0" compatLnSpc="1">
            <a:prstTxWarp prst="textNoShape">
              <a:avLst/>
            </a:prstTxWarp>
          </a:bodyPr>
          <a:lstStyle>
            <a:lvl1pPr algn="l" defTabSz="942830" eaLnBrk="0" hangingPunct="0"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30663" y="0"/>
            <a:ext cx="30813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24" tIns="47162" rIns="94324" bIns="47162" numCol="1" anchor="t" anchorCtr="0" compatLnSpc="1">
            <a:prstTxWarp prst="textNoShape">
              <a:avLst/>
            </a:prstTxWarp>
          </a:bodyPr>
          <a:lstStyle>
            <a:lvl1pPr algn="r" defTabSz="942830" eaLnBrk="0" hangingPunct="0"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650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464050"/>
            <a:ext cx="521652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24" tIns="47162" rIns="94324" bIns="47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8100"/>
            <a:ext cx="30813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24" tIns="47162" rIns="94324" bIns="47162" numCol="1" anchor="b" anchorCtr="0" compatLnSpc="1">
            <a:prstTxWarp prst="textNoShape">
              <a:avLst/>
            </a:prstTxWarp>
          </a:bodyPr>
          <a:lstStyle>
            <a:lvl1pPr algn="l" defTabSz="942830" eaLnBrk="0" hangingPunct="0"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30663" y="8928100"/>
            <a:ext cx="30813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24" tIns="47162" rIns="94324" bIns="47162" numCol="1" anchor="b" anchorCtr="0" compatLnSpc="1">
            <a:prstTxWarp prst="textNoShape">
              <a:avLst/>
            </a:prstTxWarp>
          </a:bodyPr>
          <a:lstStyle>
            <a:lvl1pPr algn="r" defTabSz="941388" eaLnBrk="0" hangingPunct="0">
              <a:defRPr sz="1200" smtClean="0"/>
            </a:lvl1pPr>
          </a:lstStyle>
          <a:p>
            <a:pPr>
              <a:defRPr/>
            </a:pPr>
            <a:fld id="{316281BF-DD7C-4066-AFAD-94BAE7A725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F2BC6-1EDD-42C9-A3CD-F523AB78B1F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031" y="4465291"/>
            <a:ext cx="5689939" cy="4227822"/>
          </a:xfrm>
          <a:noFill/>
          <a:ln/>
        </p:spPr>
        <p:txBody>
          <a:bodyPr/>
          <a:lstStyle/>
          <a:p>
            <a:r>
              <a:rPr lang="en-GB" smtClean="0">
                <a:latin typeface="Arial" pitchFamily="34" charset="0"/>
              </a:rPr>
              <a:t>Currently, BioMarin has a worldwide presence, with a strong development and manufacturing group and limited focus on sales and marketing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1810"/>
            <a:fld id="{8DDC38BB-051B-4CF9-8882-62176AC2AA80}" type="slidenum">
              <a:rPr lang="en-US" smtClean="0"/>
              <a:pPr defTabSz="941810"/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031" y="4465291"/>
            <a:ext cx="5689939" cy="4227822"/>
          </a:xfrm>
          <a:noFill/>
          <a:ln/>
        </p:spPr>
        <p:txBody>
          <a:bodyPr/>
          <a:lstStyle/>
          <a:p>
            <a:r>
              <a:rPr lang="en-GB" smtClean="0">
                <a:latin typeface="Arial" pitchFamily="34" charset="0"/>
              </a:rPr>
              <a:t>Currently, BioMarin has a worldwide presence, with a strong development and manufacturing group and limited focus on sales and marketing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9828" indent="-229828">
              <a:lnSpc>
                <a:spcPct val="80000"/>
              </a:lnSpc>
            </a:pPr>
            <a:endParaRPr lang="en-US" sz="8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9828" indent="-229828">
              <a:lnSpc>
                <a:spcPct val="80000"/>
              </a:lnSpc>
            </a:pPr>
            <a:endParaRPr lang="en-US" sz="8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9828" indent="-229828">
              <a:lnSpc>
                <a:spcPct val="80000"/>
              </a:lnSpc>
            </a:pPr>
            <a:endParaRPr lang="en-US" sz="8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9828" indent="-229828">
              <a:lnSpc>
                <a:spcPct val="80000"/>
              </a:lnSpc>
            </a:pPr>
            <a:endParaRPr lang="en-US" sz="8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9828" indent="-229828">
              <a:lnSpc>
                <a:spcPct val="80000"/>
              </a:lnSpc>
            </a:pPr>
            <a:endParaRPr lang="en-US" sz="8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1" descr="0392FA Title Master WH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9075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3505200" y="2108200"/>
            <a:ext cx="5638800" cy="1219200"/>
          </a:xfrm>
        </p:spPr>
        <p:txBody>
          <a:bodyPr tIns="45720" bIns="45720" anchor="b"/>
          <a:lstStyle>
            <a:lvl1pPr>
              <a:spcBef>
                <a:spcPct val="45000"/>
              </a:spcBef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9076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3429000"/>
            <a:ext cx="5638800" cy="1066800"/>
          </a:xfrm>
        </p:spPr>
        <p:txBody>
          <a:bodyPr/>
          <a:lstStyle>
            <a:lvl1pPr>
              <a:spcBef>
                <a:spcPct val="30000"/>
              </a:spcBef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790575"/>
            <a:ext cx="2152650" cy="5235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90575"/>
            <a:ext cx="6305550" cy="5235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2" descr="0392FA Divider Master WH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737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 smtClean="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35738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3100" y="3429000"/>
            <a:ext cx="7785100" cy="1752600"/>
          </a:xfrm>
        </p:spPr>
        <p:txBody>
          <a:bodyPr/>
          <a:lstStyle>
            <a:lvl1pPr marL="0" indent="0">
              <a:defRPr smtClean="0">
                <a:latin typeface="Arial" charset="0"/>
                <a:ea typeface="MS PGothic" pitchFamily="34" charset="-128"/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0392BL-SlideMast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035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133600"/>
            <a:ext cx="5638800" cy="1219200"/>
          </a:xfrm>
        </p:spPr>
        <p:txBody>
          <a:bodyPr tIns="45720" bIns="45720" anchor="b"/>
          <a:lstStyle>
            <a:lvl1pPr>
              <a:spcBef>
                <a:spcPct val="45000"/>
              </a:spcBef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429000"/>
            <a:ext cx="5638800" cy="1066800"/>
          </a:xfrm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229100" cy="4197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4229100" cy="4197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3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5BD73-2EB5-417E-9B6E-190776D54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229100" cy="4197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4229100" cy="4197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31" descr="0392BL-SlideMast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5035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790575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828800"/>
            <a:ext cx="8610600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 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8" r:id="rId1"/>
    <p:sldLayoutId id="2147485207" r:id="rId2"/>
    <p:sldLayoutId id="2147485208" r:id="rId3"/>
    <p:sldLayoutId id="2147485209" r:id="rId4"/>
    <p:sldLayoutId id="2147485210" r:id="rId5"/>
    <p:sldLayoutId id="2147485211" r:id="rId6"/>
    <p:sldLayoutId id="2147485212" r:id="rId7"/>
    <p:sldLayoutId id="2147485213" r:id="rId8"/>
    <p:sldLayoutId id="2147485214" r:id="rId9"/>
    <p:sldLayoutId id="2147485215" r:id="rId10"/>
    <p:sldLayoutId id="2147485216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MS PGothic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SzPct val="70000"/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MS PGothic" charset="0"/>
        </a:defRPr>
      </a:lvl1pPr>
      <a:lvl2pPr marL="465138" indent="-174625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SzPct val="70000"/>
        <a:buFont typeface="Times" pitchFamily="18" charset="0"/>
        <a:buChar char="•"/>
        <a:defRPr>
          <a:solidFill>
            <a:schemeClr val="tx1"/>
          </a:solidFill>
          <a:latin typeface="+mn-lt"/>
          <a:ea typeface="+mn-ea"/>
          <a:cs typeface="MS PGothic" charset="0"/>
        </a:defRPr>
      </a:lvl2pPr>
      <a:lvl3pPr marL="798513" indent="-174625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SzPct val="70000"/>
        <a:buFont typeface="Times" pitchFamily="18" charset="0"/>
        <a:buChar char="•"/>
        <a:defRPr sz="1600">
          <a:solidFill>
            <a:schemeClr val="tx1"/>
          </a:solidFill>
          <a:latin typeface="+mn-lt"/>
          <a:ea typeface="+mn-ea"/>
          <a:cs typeface="MS PGothic" charset="0"/>
        </a:defRPr>
      </a:lvl3pPr>
      <a:lvl4pPr marL="1089025" indent="-174625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SzPct val="70000"/>
        <a:buFont typeface="Times" pitchFamily="18" charset="0"/>
        <a:buChar char="•"/>
        <a:defRPr sz="1400">
          <a:solidFill>
            <a:schemeClr val="tx1"/>
          </a:solidFill>
          <a:latin typeface="+mn-lt"/>
          <a:ea typeface="+mn-ea"/>
          <a:cs typeface="MS PGothic" charset="0"/>
        </a:defRPr>
      </a:lvl4pPr>
      <a:lvl5pPr marL="1379538" indent="-174625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SzPct val="70000"/>
        <a:buFont typeface="Times" pitchFamily="18" charset="0"/>
        <a:buChar char="•"/>
        <a:defRPr sz="1200">
          <a:solidFill>
            <a:schemeClr val="tx1"/>
          </a:solidFill>
          <a:latin typeface="+mn-lt"/>
          <a:ea typeface="+mn-ea"/>
          <a:cs typeface="MS PGothic" charset="0"/>
        </a:defRPr>
      </a:lvl5pPr>
      <a:lvl6pPr marL="1836738" indent="-174625" algn="l" rtl="0" fontAlgn="base">
        <a:lnSpc>
          <a:spcPct val="90000"/>
        </a:lnSpc>
        <a:spcBef>
          <a:spcPct val="40000"/>
        </a:spcBef>
        <a:spcAft>
          <a:spcPct val="0"/>
        </a:spcAft>
        <a:buSzPct val="70000"/>
        <a:buFont typeface="Times" pitchFamily="18" charset="0"/>
        <a:buChar char="•"/>
        <a:defRPr sz="1200">
          <a:solidFill>
            <a:schemeClr val="tx1"/>
          </a:solidFill>
          <a:latin typeface="+mn-lt"/>
          <a:ea typeface="+mn-ea"/>
        </a:defRPr>
      </a:lvl6pPr>
      <a:lvl7pPr marL="2293938" indent="-174625" algn="l" rtl="0" fontAlgn="base">
        <a:lnSpc>
          <a:spcPct val="90000"/>
        </a:lnSpc>
        <a:spcBef>
          <a:spcPct val="40000"/>
        </a:spcBef>
        <a:spcAft>
          <a:spcPct val="0"/>
        </a:spcAft>
        <a:buSzPct val="70000"/>
        <a:buFont typeface="Times" pitchFamily="18" charset="0"/>
        <a:buChar char="•"/>
        <a:defRPr sz="1200">
          <a:solidFill>
            <a:schemeClr val="tx1"/>
          </a:solidFill>
          <a:latin typeface="+mn-lt"/>
          <a:ea typeface="+mn-ea"/>
        </a:defRPr>
      </a:lvl7pPr>
      <a:lvl8pPr marL="2751138" indent="-174625" algn="l" rtl="0" fontAlgn="base">
        <a:lnSpc>
          <a:spcPct val="90000"/>
        </a:lnSpc>
        <a:spcBef>
          <a:spcPct val="40000"/>
        </a:spcBef>
        <a:spcAft>
          <a:spcPct val="0"/>
        </a:spcAft>
        <a:buSzPct val="70000"/>
        <a:buFont typeface="Times" pitchFamily="18" charset="0"/>
        <a:buChar char="•"/>
        <a:defRPr sz="1200">
          <a:solidFill>
            <a:schemeClr val="tx1"/>
          </a:solidFill>
          <a:latin typeface="+mn-lt"/>
          <a:ea typeface="+mn-ea"/>
        </a:defRPr>
      </a:lvl8pPr>
      <a:lvl9pPr marL="3208338" indent="-174625" algn="l" rtl="0" fontAlgn="base">
        <a:lnSpc>
          <a:spcPct val="90000"/>
        </a:lnSpc>
        <a:spcBef>
          <a:spcPct val="40000"/>
        </a:spcBef>
        <a:spcAft>
          <a:spcPct val="0"/>
        </a:spcAft>
        <a:buSzPct val="70000"/>
        <a:buFont typeface="Times" pitchFamily="18" charset="0"/>
        <a:buChar char="•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790575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82750"/>
            <a:ext cx="8610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9" r:id="rId1"/>
    <p:sldLayoutId id="2147485220" r:id="rId2"/>
    <p:sldLayoutId id="2147485221" r:id="rId3"/>
    <p:sldLayoutId id="2147485227" r:id="rId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utura Std Book" pitchFamily="16" charset="0"/>
          <a:ea typeface="MS PGothic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utura Std Book" pitchFamily="16" charset="0"/>
          <a:ea typeface="MS PGothic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utura Std Book" pitchFamily="16" charset="0"/>
          <a:ea typeface="MS PGothic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utura Std Book" pitchFamily="16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SzPct val="70000"/>
        <a:buFont typeface="Arial" pitchFamily="34" charset="0"/>
        <a:defRPr>
          <a:solidFill>
            <a:schemeClr val="tx1"/>
          </a:solidFill>
          <a:latin typeface="Arial" charset="0"/>
          <a:ea typeface="MS PGothic" pitchFamily="34" charset="-128"/>
          <a:cs typeface="+mn-cs"/>
        </a:defRPr>
      </a:lvl1pPr>
      <a:lvl2pPr marL="465138" indent="-174625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SzPct val="70000"/>
        <a:buFont typeface="Times" pitchFamily="18" charset="0"/>
        <a:buChar char="•"/>
        <a:defRPr>
          <a:solidFill>
            <a:schemeClr val="tx1"/>
          </a:solidFill>
          <a:latin typeface="Arial" charset="0"/>
          <a:ea typeface="MS PGothic" pitchFamily="34" charset="-128"/>
        </a:defRPr>
      </a:lvl2pPr>
      <a:lvl3pPr marL="798513" indent="-174625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SzPct val="70000"/>
        <a:buFont typeface="Times" pitchFamily="18" charset="0"/>
        <a:buChar char="•"/>
        <a:defRPr sz="1200">
          <a:solidFill>
            <a:schemeClr val="tx1"/>
          </a:solidFill>
          <a:latin typeface="Arial" charset="0"/>
          <a:ea typeface="MS PGothic" pitchFamily="34" charset="-128"/>
        </a:defRPr>
      </a:lvl3pPr>
      <a:lvl4pPr marL="1089025" indent="-174625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SzPct val="70000"/>
        <a:buFont typeface="Times" pitchFamily="18" charset="0"/>
        <a:buChar char="•"/>
        <a:defRPr sz="1200">
          <a:solidFill>
            <a:schemeClr val="tx1"/>
          </a:solidFill>
          <a:latin typeface="Arial" charset="0"/>
          <a:ea typeface="MS PGothic" pitchFamily="34" charset="-128"/>
        </a:defRPr>
      </a:lvl4pPr>
      <a:lvl5pPr marL="1379538" indent="-174625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SzPct val="70000"/>
        <a:buFont typeface="Times" pitchFamily="18" charset="0"/>
        <a:buChar char="•"/>
        <a:defRPr sz="1200">
          <a:solidFill>
            <a:schemeClr val="tx1"/>
          </a:solidFill>
          <a:latin typeface="Arial" charset="0"/>
          <a:ea typeface="MS PGothic" pitchFamily="34" charset="-128"/>
        </a:defRPr>
      </a:lvl5pPr>
      <a:lvl6pPr marL="1836738" indent="-174625" algn="l" rtl="0" fontAlgn="base">
        <a:lnSpc>
          <a:spcPct val="90000"/>
        </a:lnSpc>
        <a:spcBef>
          <a:spcPct val="40000"/>
        </a:spcBef>
        <a:spcAft>
          <a:spcPct val="0"/>
        </a:spcAft>
        <a:buSzPct val="70000"/>
        <a:buFont typeface="Times" pitchFamily="32" charset="0"/>
        <a:buChar char="•"/>
        <a:defRPr sz="1200">
          <a:solidFill>
            <a:schemeClr val="tx1"/>
          </a:solidFill>
          <a:latin typeface="+mn-lt"/>
          <a:ea typeface="+mn-ea"/>
        </a:defRPr>
      </a:lvl6pPr>
      <a:lvl7pPr marL="2293938" indent="-174625" algn="l" rtl="0" fontAlgn="base">
        <a:lnSpc>
          <a:spcPct val="90000"/>
        </a:lnSpc>
        <a:spcBef>
          <a:spcPct val="40000"/>
        </a:spcBef>
        <a:spcAft>
          <a:spcPct val="0"/>
        </a:spcAft>
        <a:buSzPct val="70000"/>
        <a:buFont typeface="Times" pitchFamily="32" charset="0"/>
        <a:buChar char="•"/>
        <a:defRPr sz="1200">
          <a:solidFill>
            <a:schemeClr val="tx1"/>
          </a:solidFill>
          <a:latin typeface="+mn-lt"/>
          <a:ea typeface="+mn-ea"/>
        </a:defRPr>
      </a:lvl7pPr>
      <a:lvl8pPr marL="2751138" indent="-174625" algn="l" rtl="0" fontAlgn="base">
        <a:lnSpc>
          <a:spcPct val="90000"/>
        </a:lnSpc>
        <a:spcBef>
          <a:spcPct val="40000"/>
        </a:spcBef>
        <a:spcAft>
          <a:spcPct val="0"/>
        </a:spcAft>
        <a:buSzPct val="70000"/>
        <a:buFont typeface="Times" pitchFamily="32" charset="0"/>
        <a:buChar char="•"/>
        <a:defRPr sz="1200">
          <a:solidFill>
            <a:schemeClr val="tx1"/>
          </a:solidFill>
          <a:latin typeface="+mn-lt"/>
          <a:ea typeface="+mn-ea"/>
        </a:defRPr>
      </a:lvl8pPr>
      <a:lvl9pPr marL="3208338" indent="-174625" algn="l" rtl="0" fontAlgn="base">
        <a:lnSpc>
          <a:spcPct val="90000"/>
        </a:lnSpc>
        <a:spcBef>
          <a:spcPct val="40000"/>
        </a:spcBef>
        <a:spcAft>
          <a:spcPct val="0"/>
        </a:spcAft>
        <a:buSzPct val="70000"/>
        <a:buFont typeface="Times" pitchFamily="32" charset="0"/>
        <a:buChar char="•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392FA Title Master W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24023" y="1543957"/>
            <a:ext cx="5218112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Company Background &amp;  </a:t>
            </a:r>
            <a:r>
              <a:rPr lang="en-US" sz="3200" dirty="0" smtClean="0"/>
              <a:t>Serbia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Update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433763" y="3251200"/>
            <a:ext cx="5289323" cy="1494971"/>
          </a:xfrm>
        </p:spPr>
        <p:txBody>
          <a:bodyPr/>
          <a:lstStyle/>
          <a:p>
            <a:r>
              <a:rPr lang="en-US" u="sng" dirty="0" smtClean="0"/>
              <a:t>Presented to: </a:t>
            </a:r>
          </a:p>
          <a:p>
            <a:r>
              <a:rPr lang="en-US" b="1" dirty="0" smtClean="0"/>
              <a:t>Health Minister Zlatibor Loncar</a:t>
            </a:r>
          </a:p>
          <a:p>
            <a:r>
              <a:rPr lang="en-US" dirty="0" smtClean="0"/>
              <a:t>Belgrade, Serbia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Ministry of Health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44456" y="5718629"/>
            <a:ext cx="167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August 29, 2014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83169B97-51B9-4F13-AB07-E61D3065BF7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" name="Content Placeholder 14"/>
          <p:cNvSpPr txBox="1">
            <a:spLocks/>
          </p:cNvSpPr>
          <p:nvPr/>
        </p:nvSpPr>
        <p:spPr bwMode="auto">
          <a:xfrm>
            <a:off x="228600" y="1828800"/>
            <a:ext cx="8915400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7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Vimizim is the only ERT for Morquio</a:t>
            </a:r>
            <a:r>
              <a:rPr lang="en-US" sz="2000" kern="0" dirty="0" smtClean="0">
                <a:latin typeface="Arial" charset="0"/>
              </a:rPr>
              <a:t>A  syndrome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Tx/>
              <a:buSzPct val="7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Replaces the deficient enzyme with a recombinant version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Tx/>
              <a:buSzPct val="7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Route of Administration:  Intravenous (IV) infusion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Tx/>
              <a:buSzPct val="7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Dosage Form:</a:t>
            </a:r>
          </a:p>
          <a:p>
            <a:pPr marL="465138" marR="0" lvl="1" indent="-174625" algn="l" defTabSz="914400" rtl="0" eaLnBrk="0" fontAlgn="base" latinLnBrk="0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Tx/>
              <a:buSzPct val="70000"/>
              <a:buFont typeface="Times" pitchFamily="18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MS PGothic" pitchFamily="34" charset="-128"/>
              </a:rPr>
              <a:t>Buffered solution in 5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charset="0"/>
                <a:ea typeface="MS PGothic" pitchFamily="34" charset="-128"/>
              </a:rPr>
              <a:t>mL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MS PGothic" pitchFamily="34" charset="-128"/>
              </a:rPr>
              <a:t> vials, 5mg/5mL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Tx/>
              <a:buSzPct val="7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Dosing Regimen</a:t>
            </a:r>
          </a:p>
          <a:p>
            <a:pPr marL="465138" marR="0" lvl="1" indent="-174625" algn="l" defTabSz="914400" rtl="0" eaLnBrk="0" fontAlgn="base" latinLnBrk="0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Tx/>
              <a:buSzPct val="70000"/>
              <a:buFont typeface="Times" pitchFamily="18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MS PGothic" pitchFamily="34" charset="-128"/>
              </a:rPr>
              <a:t>2 mg/kg of patient weight diluted in normal saline</a:t>
            </a:r>
          </a:p>
          <a:p>
            <a:pPr marL="465138" marR="0" lvl="1" indent="-174625" algn="l" defTabSz="914400" rtl="0" eaLnBrk="0" fontAlgn="base" latinLnBrk="0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Tx/>
              <a:buSzPct val="70000"/>
              <a:buFont typeface="Times" pitchFamily="18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MS PGothic" pitchFamily="34" charset="-128"/>
              </a:rPr>
              <a:t>Weekly 4-hour long infusion</a:t>
            </a:r>
          </a:p>
          <a:p>
            <a:pPr marL="465138" marR="0" lvl="1" indent="-174625" algn="l" defTabSz="914400" rtl="0" eaLnBrk="0" fontAlgn="base" latinLnBrk="0" hangingPunct="0">
              <a:lnSpc>
                <a:spcPct val="105000"/>
              </a:lnSpc>
              <a:spcBef>
                <a:spcPct val="40000"/>
              </a:spcBef>
              <a:spcAft>
                <a:spcPct val="0"/>
              </a:spcAft>
              <a:buClrTx/>
              <a:buSzPct val="70000"/>
              <a:buFont typeface="Times" pitchFamily="18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MS PGothic" pitchFamily="34" charset="-128"/>
              </a:rPr>
              <a:t>Life long therapy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70000"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8" name="Title 18"/>
          <p:cNvSpPr txBox="1">
            <a:spLocks/>
          </p:cNvSpPr>
          <p:nvPr/>
        </p:nvSpPr>
        <p:spPr bwMode="auto">
          <a:xfrm>
            <a:off x="0" y="485775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utura Std Book"/>
                <a:ea typeface="MS PGothic" pitchFamily="34" charset="-128"/>
                <a:cs typeface="+mj-cs"/>
              </a:rPr>
              <a:t>Vimizim for Treatment of MPS IV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MS PGothic" pitchFamily="34" charset="-128"/>
              <a:cs typeface="+mj-cs"/>
            </a:endParaRPr>
          </a:p>
        </p:txBody>
      </p:sp>
      <p:pic>
        <p:nvPicPr>
          <p:cNvPr id="9" name="Afbeelding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8187" y="1514476"/>
            <a:ext cx="2055813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Afbeelding 12"/>
          <p:cNvPicPr>
            <a:picLocks noChangeAspect="1"/>
          </p:cNvPicPr>
          <p:nvPr/>
        </p:nvPicPr>
        <p:blipFill>
          <a:blip r:embed="rId4" cstate="print"/>
          <a:srcRect l="17792" t="4649" r="3539" b="20972"/>
          <a:stretch>
            <a:fillRect/>
          </a:stretch>
        </p:blipFill>
        <p:spPr bwMode="auto">
          <a:xfrm>
            <a:off x="7094538" y="4275138"/>
            <a:ext cx="2049462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4.bp.blogspot.com/-nrZi_ZmOu-Y/TV6wF3kCHSI/AAAAAAAACyU/qi3apwQs17Q/s1600/ques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1484313"/>
            <a:ext cx="28575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228600" y="682171"/>
            <a:ext cx="8534400" cy="433841"/>
          </a:xfrm>
        </p:spPr>
        <p:txBody>
          <a:bodyPr/>
          <a:lstStyle/>
          <a:p>
            <a:r>
              <a:rPr lang="en-US" dirty="0" smtClean="0"/>
              <a:t>Discussion</a:t>
            </a: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341194" y="2046514"/>
            <a:ext cx="4060944" cy="3979636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Introductions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Update BioMarin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Serbia situation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Morquio syndrome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Vimizim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124" name="Picture 7" descr="TITOCorpBldg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800" y="1698625"/>
            <a:ext cx="3824288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Futura Std Book" pitchFamily="34" charset="0"/>
              </a:rPr>
              <a:t>BioMarin</a:t>
            </a:r>
            <a:r>
              <a:rPr lang="en-US" dirty="0" smtClean="0">
                <a:latin typeface="Futura Std Book" pitchFamily="34" charset="0"/>
              </a:rPr>
              <a:t> </a:t>
            </a:r>
            <a:br>
              <a:rPr lang="en-US" dirty="0" smtClean="0">
                <a:latin typeface="Futura Std Book" pitchFamily="34" charset="0"/>
              </a:rPr>
            </a:br>
            <a:r>
              <a:rPr lang="en-US" dirty="0" smtClean="0">
                <a:latin typeface="Futura Std Book" pitchFamily="34" charset="0"/>
              </a:rPr>
              <a:t>     </a:t>
            </a:r>
            <a:r>
              <a:rPr lang="en-US" sz="2600" dirty="0" smtClean="0">
                <a:latin typeface="Futura Std Book" pitchFamily="34" charset="0"/>
              </a:rPr>
              <a:t>Matching proven science with proven needs</a:t>
            </a:r>
            <a:endParaRPr lang="en-US" sz="1800" dirty="0" smtClean="0">
              <a:latin typeface="Futura Std Book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5100" y="2220686"/>
            <a:ext cx="8978900" cy="4819877"/>
          </a:xfrm>
        </p:spPr>
        <p:txBody>
          <a:bodyPr/>
          <a:lstStyle/>
          <a:p>
            <a:pPr>
              <a:spcBef>
                <a:spcPct val="35000"/>
              </a:spcBef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</a:rPr>
              <a:t>Established: 1997 </a:t>
            </a:r>
          </a:p>
          <a:p>
            <a:pPr>
              <a:spcBef>
                <a:spcPct val="35000"/>
              </a:spcBef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</a:rPr>
              <a:t>Headquarters: Novato, California USA </a:t>
            </a:r>
          </a:p>
          <a:p>
            <a:pPr>
              <a:spcBef>
                <a:spcPct val="35000"/>
              </a:spcBef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</a:rPr>
              <a:t>Employees: 1,000 worldwide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Focus on developing and commercializing innovative </a:t>
            </a:r>
            <a:r>
              <a:rPr lang="en-US" u="sng" dirty="0" smtClean="0"/>
              <a:t>therapies for Rare Diseases</a:t>
            </a:r>
          </a:p>
          <a:p>
            <a:pPr>
              <a:spcBef>
                <a:spcPct val="35000"/>
              </a:spcBef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</a:rPr>
              <a:t>Full in-house research and manufacturing</a:t>
            </a:r>
          </a:p>
          <a:p>
            <a:pPr>
              <a:spcBef>
                <a:spcPct val="35000"/>
              </a:spcBef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</a:rPr>
              <a:t>Providing rapid access to treatment for patients with serious unmet medical needs</a:t>
            </a:r>
          </a:p>
          <a:p>
            <a:pPr>
              <a:spcBef>
                <a:spcPct val="35000"/>
              </a:spcBef>
            </a:pPr>
            <a:endParaRPr lang="en-US" sz="2200" dirty="0" smtClean="0">
              <a:latin typeface="Arial" pitchFamily="34" charset="0"/>
            </a:endParaRPr>
          </a:p>
          <a:p>
            <a:pPr lvl="1">
              <a:spcBef>
                <a:spcPct val="35000"/>
              </a:spcBef>
              <a:spcAft>
                <a:spcPct val="10000"/>
              </a:spcAft>
            </a:pPr>
            <a:endParaRPr lang="en-US" sz="1800" dirty="0" smtClean="0"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93485"/>
            <a:ext cx="8534400" cy="1135289"/>
          </a:xfrm>
        </p:spPr>
        <p:txBody>
          <a:bodyPr/>
          <a:lstStyle/>
          <a:p>
            <a:r>
              <a:rPr lang="en-US" dirty="0" err="1" smtClean="0">
                <a:latin typeface="Futura Std Book"/>
              </a:rPr>
              <a:t>BioMarin</a:t>
            </a:r>
            <a:r>
              <a:rPr lang="en-US" dirty="0" smtClean="0">
                <a:latin typeface="Futura Std Book"/>
              </a:rPr>
              <a:t> Developing, Manufacturing and Commercializing Treatments for Rare Diseases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06900" y="1567543"/>
            <a:ext cx="4229100" cy="4354286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accent6"/>
                </a:solidFill>
              </a:rPr>
              <a:t>    </a:t>
            </a:r>
            <a:r>
              <a:rPr lang="en-US" sz="2400" dirty="0" smtClean="0">
                <a:solidFill>
                  <a:schemeClr val="tx2"/>
                </a:solidFill>
              </a:rPr>
              <a:t>Products on the Market</a:t>
            </a:r>
          </a:p>
          <a:p>
            <a:pPr lvl="1">
              <a:defRPr/>
            </a:pPr>
            <a:r>
              <a:rPr lang="en-US" sz="1800" b="1" dirty="0" smtClean="0"/>
              <a:t>Vimizim</a:t>
            </a:r>
            <a:r>
              <a:rPr lang="en-US" sz="1800" b="1" baseline="30000" dirty="0" smtClean="0"/>
              <a:t>®</a:t>
            </a:r>
            <a:r>
              <a:rPr lang="en-US" sz="1800" b="1" dirty="0" smtClean="0"/>
              <a:t> for MPS IV</a:t>
            </a:r>
            <a:endParaRPr lang="en-US" sz="1800" dirty="0" smtClean="0"/>
          </a:p>
          <a:p>
            <a:pPr lvl="1">
              <a:defRPr/>
            </a:pPr>
            <a:r>
              <a:rPr lang="en-US" sz="1800" dirty="0" smtClean="0"/>
              <a:t>Naglazyme</a:t>
            </a:r>
            <a:r>
              <a:rPr lang="en-US" sz="1800" baseline="30000" dirty="0" smtClean="0"/>
              <a:t>®</a:t>
            </a:r>
            <a:r>
              <a:rPr lang="en-US" sz="1800" dirty="0" smtClean="0"/>
              <a:t> for MPS VI</a:t>
            </a:r>
          </a:p>
          <a:p>
            <a:pPr lvl="1">
              <a:defRPr/>
            </a:pPr>
            <a:r>
              <a:rPr lang="en-US" sz="1800" dirty="0" err="1" smtClean="0"/>
              <a:t>Aldurazyme</a:t>
            </a:r>
            <a:r>
              <a:rPr lang="en-US" sz="1800" baseline="30000" dirty="0" smtClean="0"/>
              <a:t>®</a:t>
            </a:r>
            <a:r>
              <a:rPr lang="en-US" sz="1800" dirty="0" smtClean="0"/>
              <a:t> for MPS I (partnership with </a:t>
            </a:r>
            <a:r>
              <a:rPr lang="en-US" sz="1800" dirty="0" err="1" smtClean="0"/>
              <a:t>Genzyme</a:t>
            </a:r>
            <a:r>
              <a:rPr lang="en-US" sz="1800" dirty="0" smtClean="0"/>
              <a:t>)</a:t>
            </a:r>
          </a:p>
          <a:p>
            <a:pPr lvl="1">
              <a:defRPr/>
            </a:pPr>
            <a:r>
              <a:rPr lang="en-US" sz="1800" dirty="0" smtClean="0"/>
              <a:t> </a:t>
            </a:r>
            <a:r>
              <a:rPr lang="en-US" sz="1800" dirty="0" err="1" smtClean="0"/>
              <a:t>Kuvan</a:t>
            </a:r>
            <a:r>
              <a:rPr lang="en-US" sz="1800" dirty="0" smtClean="0"/>
              <a:t>™ for </a:t>
            </a:r>
            <a:r>
              <a:rPr lang="en-US" sz="1800" dirty="0" err="1" smtClean="0"/>
              <a:t>phenylketonuria</a:t>
            </a:r>
            <a:r>
              <a:rPr lang="en-US" sz="1800" dirty="0" smtClean="0"/>
              <a:t> (PKU) (partnership with Merck </a:t>
            </a:r>
            <a:r>
              <a:rPr lang="en-US" sz="1800" dirty="0" err="1" smtClean="0"/>
              <a:t>Serono</a:t>
            </a:r>
            <a:r>
              <a:rPr lang="en-US" sz="1800" dirty="0" smtClean="0"/>
              <a:t>)</a:t>
            </a:r>
          </a:p>
          <a:p>
            <a:pPr lvl="1">
              <a:defRPr/>
            </a:pPr>
            <a:r>
              <a:rPr lang="en-US" sz="1800" dirty="0" err="1" smtClean="0"/>
              <a:t>Firdapse</a:t>
            </a:r>
            <a:r>
              <a:rPr lang="en-US" sz="1800" dirty="0" smtClean="0"/>
              <a:t>™ for Lambert-Eaton </a:t>
            </a:r>
            <a:r>
              <a:rPr lang="en-US" sz="1800" dirty="0" err="1" smtClean="0"/>
              <a:t>Myasthenic</a:t>
            </a:r>
            <a:r>
              <a:rPr lang="en-US" sz="1800" dirty="0" smtClean="0"/>
              <a:t> Syndrome (LEMS</a:t>
            </a:r>
            <a:r>
              <a:rPr lang="en-US" sz="2000" dirty="0" smtClean="0"/>
              <a:t>)</a:t>
            </a:r>
          </a:p>
          <a:p>
            <a:endParaRPr lang="en-US" dirty="0"/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219982" y="3540125"/>
            <a:ext cx="2019300" cy="2990850"/>
            <a:chOff x="1076326" y="3467101"/>
            <a:chExt cx="2019300" cy="2990850"/>
          </a:xfrm>
        </p:grpSpPr>
        <p:sp>
          <p:nvSpPr>
            <p:cNvPr id="8" name="Rectangle 7"/>
            <p:cNvSpPr/>
            <p:nvPr/>
          </p:nvSpPr>
          <p:spPr bwMode="auto">
            <a:xfrm>
              <a:off x="1076326" y="3467101"/>
              <a:ext cx="2019300" cy="29908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2400" b="1" dirty="0">
                <a:latin typeface="Arial" charset="0"/>
              </a:endParaRPr>
            </a:p>
          </p:txBody>
        </p:sp>
        <p:pic>
          <p:nvPicPr>
            <p:cNvPr id="9" name="Picture 8" descr="Houser_100302_2163"/>
            <p:cNvPicPr>
              <a:picLocks noChangeAspect="1" noChangeArrowheads="1"/>
            </p:cNvPicPr>
            <p:nvPr/>
          </p:nvPicPr>
          <p:blipFill>
            <a:blip r:embed="rId3" cstate="print"/>
            <a:srcRect t="2760" r="22923"/>
            <a:stretch>
              <a:fillRect/>
            </a:stretch>
          </p:blipFill>
          <p:spPr bwMode="auto">
            <a:xfrm>
              <a:off x="1208088" y="3567113"/>
              <a:ext cx="1773237" cy="2775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2380343" y="1531257"/>
            <a:ext cx="2032000" cy="2990850"/>
            <a:chOff x="6838950" y="2305050"/>
            <a:chExt cx="2219325" cy="299085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6838950" y="2305050"/>
              <a:ext cx="2219325" cy="29908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2400" b="1" dirty="0">
                <a:latin typeface="Arial" charset="0"/>
              </a:endParaRPr>
            </a:p>
          </p:txBody>
        </p:sp>
        <p:pic>
          <p:nvPicPr>
            <p:cNvPr id="12" name="Picture 6" descr="Houser_100302_228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44177" y="2420938"/>
              <a:ext cx="2009323" cy="2751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9" descr="Houser_100302_22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64481" y="5123543"/>
            <a:ext cx="3510314" cy="152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utura Std Book"/>
              </a:rPr>
              <a:t>BioMarin Serbia: Key Activities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550759"/>
            <a:ext cx="8624662" cy="491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5138" marR="0" lvl="1" indent="-174625" algn="l" defTabSz="914400" rtl="0" eaLnBrk="0" fontAlgn="base" latinLnBrk="0" hangingPunct="0">
              <a:spcBef>
                <a:spcPct val="40000"/>
              </a:spcBef>
              <a:spcAft>
                <a:spcPct val="0"/>
              </a:spcAft>
              <a:buClrTx/>
              <a:buSzPct val="70000"/>
              <a:buFont typeface="Times" pitchFamily="18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MS PGothic" charset="0"/>
            </a:endParaRPr>
          </a:p>
          <a:p>
            <a:pPr marL="342900" marR="0" lvl="0" indent="-227013" algn="l" defTabSz="914400" rtl="0" eaLnBrk="0" fontAlgn="base" latinLnBrk="0" hangingPunct="0">
              <a:spcBef>
                <a:spcPct val="4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MS PGothic" charset="0"/>
              </a:rPr>
              <a:t>There are currently 11 MorquioA patients in the Serbian territory:</a:t>
            </a:r>
          </a:p>
          <a:p>
            <a:pPr marL="342900" marR="0" lvl="0" indent="-227013" algn="l" defTabSz="914400" rtl="0" eaLnBrk="0" fontAlgn="base" latinLnBrk="0" hangingPunct="0">
              <a:spcBef>
                <a:spcPct val="40000"/>
              </a:spcBef>
              <a:spcAft>
                <a:spcPct val="0"/>
              </a:spcAft>
              <a:buClrTx/>
              <a:buSzPct val="70000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MS PGothic" charset="0"/>
              </a:rPr>
              <a:t>    9 children / 2 adults</a:t>
            </a:r>
          </a:p>
          <a:p>
            <a:pPr marL="342900" marR="0" lvl="0" indent="-227013" algn="l" defTabSz="914400" rtl="0" eaLnBrk="0" fontAlgn="base" latinLnBrk="0" hangingPunct="0">
              <a:spcBef>
                <a:spcPct val="4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MS PGothic" charset="0"/>
              </a:rPr>
              <a:t>The children are being followed by Dr. Maja DJORDJEVIC, a pediatrician expert in MPS at the pediatrics department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MS PGothic" charset="0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MS PGothic" charset="0"/>
              </a:rPr>
              <a:t>of Mother and Child Health Institute of Serbia "Dr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MS PGothic" charset="0"/>
              </a:rPr>
              <a:t>Vukan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MS PGothic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MS PGothic" charset="0"/>
              </a:rPr>
              <a:t>Cupic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MS PGothic" charset="0"/>
              </a:rPr>
              <a:t>“</a:t>
            </a:r>
          </a:p>
          <a:p>
            <a:pPr marL="342900" marR="0" lvl="0" indent="-227013" algn="l" defTabSz="914400" rtl="0" eaLnBrk="0" fontAlgn="base" latinLnBrk="0" hangingPunct="0">
              <a:spcBef>
                <a:spcPct val="4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MS PGothic" charset="0"/>
              </a:rPr>
              <a:t>BioMarin had meetings with N.O.R.B.S  and  Dr. Maja DJORDJEVIC to better understand the environment of rare diseases in Serbian territory.</a:t>
            </a:r>
          </a:p>
          <a:p>
            <a:pPr marL="342900" marR="0" lvl="0" indent="-227013" algn="l" defTabSz="914400" rtl="0" eaLnBrk="0" fontAlgn="base" latinLnBrk="0" hangingPunct="0">
              <a:spcBef>
                <a:spcPct val="4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Char char="§"/>
              <a:tabLst>
                <a:tab pos="290513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MS PGothic" charset="0"/>
              </a:rPr>
              <a:t>Following the meetings BioMarin asked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MS PGothic" charset="0"/>
              </a:rPr>
              <a:t> to meet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MS PGothic" charset="0"/>
              </a:rPr>
              <a:t>the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MS PGothic" charset="0"/>
              </a:rPr>
              <a:t>MoH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MS PGothic" charset="0"/>
              </a:rPr>
              <a:t> to discuss the possibilities of bringing these patients onto treatment to minimize the clinical manifestations and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MS PGothic" charset="0"/>
              </a:rPr>
              <a:t> </a:t>
            </a:r>
            <a:r>
              <a:rPr kumimoji="0" lang="en-US" sz="20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MS PGothic" charset="0"/>
              </a:rPr>
              <a:t>disease progression.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MS PGothic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40000"/>
              </a:spcBef>
              <a:spcAft>
                <a:spcPct val="0"/>
              </a:spcAft>
              <a:buClrTx/>
              <a:buSzPct val="70000"/>
              <a:buFont typeface="Times" pitchFamily="18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MS PGothic" charset="0"/>
            </a:endParaRP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09600"/>
            <a:ext cx="8534400" cy="838200"/>
          </a:xfrm>
        </p:spPr>
        <p:txBody>
          <a:bodyPr/>
          <a:lstStyle/>
          <a:p>
            <a:r>
              <a:rPr lang="en-US" dirty="0" smtClean="0">
                <a:latin typeface="Futura Std Book"/>
              </a:rPr>
              <a:t>Mucopolysaccharidosis type IVA </a:t>
            </a:r>
            <a:r>
              <a:rPr lang="en-US" b="1" dirty="0" smtClean="0"/>
              <a:t>: </a:t>
            </a:r>
            <a:r>
              <a:rPr lang="en-US" dirty="0" smtClean="0">
                <a:latin typeface="Futura Std Book"/>
              </a:rPr>
              <a:t/>
            </a:r>
            <a:br>
              <a:rPr lang="en-US" dirty="0" smtClean="0">
                <a:latin typeface="Futura Std Book"/>
              </a:rPr>
            </a:br>
            <a:r>
              <a:rPr lang="en-US" sz="2400" dirty="0" smtClean="0">
                <a:latin typeface="Futura Std Book"/>
              </a:rPr>
              <a:t>(MPS IV or MorquioA Syndrome)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09939"/>
            <a:ext cx="9144000" cy="41624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 smtClean="0"/>
              <a:t>Autosomal</a:t>
            </a:r>
            <a:r>
              <a:rPr lang="en-US" dirty="0" smtClean="0"/>
              <a:t> recessive </a:t>
            </a:r>
            <a:r>
              <a:rPr lang="en-US" dirty="0" err="1" smtClean="0"/>
              <a:t>lysosomal</a:t>
            </a:r>
            <a:r>
              <a:rPr lang="en-US" dirty="0" smtClean="0"/>
              <a:t> storage disorder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Also referred to as Mucopolysaccharidosis IVA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Incidence varies: from 1 in 76,000 live births (Northern Ireland) to 1 in 640,000 live births (western Australia)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Caused by deficient activity of </a:t>
            </a:r>
            <a:r>
              <a:rPr lang="en-US" i="1" dirty="0" smtClean="0"/>
              <a:t>N-acetyl-galactosamine-6-sulfatase (GALNS), an enzyme that catalyzes the breakdown of two </a:t>
            </a:r>
            <a:r>
              <a:rPr lang="en-US" i="1" dirty="0" err="1" smtClean="0"/>
              <a:t>glycosaminoglycans</a:t>
            </a:r>
            <a:r>
              <a:rPr lang="en-US" i="1" dirty="0" smtClean="0"/>
              <a:t> (GAGs), </a:t>
            </a:r>
            <a:r>
              <a:rPr lang="en-US" i="1" dirty="0" err="1" smtClean="0"/>
              <a:t>keratan</a:t>
            </a:r>
            <a:r>
              <a:rPr lang="en-US" i="1" dirty="0" smtClean="0"/>
              <a:t> sulfate (KS) and chondroitin-6-sulfate (C6S)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Wide variability in clinical presentation and disease severity due to progressive GAG accumulation in tissues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83169B97-51B9-4F13-AB07-E61D3065BF72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7372" y="4324350"/>
            <a:ext cx="19621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7385" y="4318742"/>
            <a:ext cx="3317962" cy="253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83169B97-51B9-4F13-AB07-E61D3065BF72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7" name="6 - Ορθογώνιο"/>
          <p:cNvSpPr/>
          <p:nvPr/>
        </p:nvSpPr>
        <p:spPr>
          <a:xfrm>
            <a:off x="0" y="578078"/>
            <a:ext cx="7577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Futura Std Book"/>
              </a:rPr>
              <a:t>Morquio A is a multisystemic disorder</a:t>
            </a:r>
            <a:endParaRPr lang="en-US" sz="3200" dirty="0">
              <a:latin typeface="Futura Std Book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216399" y="1453998"/>
            <a:ext cx="4572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/>
              <a:t>Clinical signs and symptoms:</a:t>
            </a:r>
          </a:p>
          <a:p>
            <a:r>
              <a:rPr lang="en-US" sz="2000" b="1" u="sng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Skeletal dysplasia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Short stature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Cervical spine instability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Spinal cord compression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Impaired endurance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Respiratory disease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Hearing loss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Corneal clouding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Heart </a:t>
            </a:r>
            <a:r>
              <a:rPr lang="en-US" sz="2000" dirty="0" err="1" smtClean="0"/>
              <a:t>valvular</a:t>
            </a:r>
            <a:r>
              <a:rPr lang="en-US" sz="2000" dirty="0" smtClean="0"/>
              <a:t> disease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Dental abnormalities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Normal intelligence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228" y="1401535"/>
            <a:ext cx="3351438" cy="503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83169B97-51B9-4F13-AB07-E61D3065BF7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" name="5 - Ορθογώνιο"/>
          <p:cNvSpPr/>
          <p:nvPr/>
        </p:nvSpPr>
        <p:spPr>
          <a:xfrm>
            <a:off x="0" y="578078"/>
            <a:ext cx="7641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Futura Std Book"/>
              </a:rPr>
              <a:t>Morquio A is clinically heterogeneous </a:t>
            </a:r>
            <a:endParaRPr lang="en-US" sz="3200" dirty="0">
              <a:latin typeface="Futura Std Book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786743" y="1309819"/>
            <a:ext cx="635725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 Over 170 mutations in the </a:t>
            </a:r>
            <a:r>
              <a:rPr lang="en-US" sz="1800" i="1" dirty="0" smtClean="0"/>
              <a:t>GALNS gene give rise to wide</a:t>
            </a:r>
          </a:p>
          <a:p>
            <a:r>
              <a:rPr lang="en-US" sz="1800" i="1" dirty="0" smtClean="0"/>
              <a:t>    genotypic and phenotypic heterogeneity 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 The severity of disease is influenced by the time of onset</a:t>
            </a:r>
          </a:p>
          <a:p>
            <a:r>
              <a:rPr lang="en-US" sz="1800" dirty="0" smtClean="0"/>
              <a:t>     and depends on the residual enzyme activity 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 Symptoms develop when residual enzyme activity falls</a:t>
            </a:r>
          </a:p>
          <a:p>
            <a:r>
              <a:rPr lang="en-US" sz="1800" dirty="0" smtClean="0"/>
              <a:t>    below a threshold of about 10%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50" y="2407558"/>
            <a:ext cx="26574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5948" y="3549932"/>
            <a:ext cx="2902857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3804" y="3657597"/>
            <a:ext cx="3027159" cy="277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490992"/>
            <a:ext cx="5185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Futura Std Book"/>
              </a:rPr>
              <a:t>Morquio A is progressive </a:t>
            </a:r>
            <a:endParaRPr lang="en-US" sz="3200" dirty="0">
              <a:latin typeface="Futura Std Book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771" y="1197202"/>
            <a:ext cx="124777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478" y="1182689"/>
            <a:ext cx="151447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9242" y="1125540"/>
            <a:ext cx="2085975" cy="386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0258" y="790803"/>
            <a:ext cx="2009775" cy="234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5630" y="4093029"/>
            <a:ext cx="2562225" cy="276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19875" y="3525157"/>
            <a:ext cx="2524125" cy="333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- TextBox"/>
          <p:cNvSpPr txBox="1"/>
          <p:nvPr/>
        </p:nvSpPr>
        <p:spPr>
          <a:xfrm>
            <a:off x="1567544" y="2017486"/>
            <a:ext cx="418641" cy="794256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1400" dirty="0" smtClean="0"/>
              <a:t>4yr</a:t>
            </a:r>
            <a:endParaRPr lang="en-US" sz="1400" dirty="0"/>
          </a:p>
        </p:txBody>
      </p:sp>
      <p:sp>
        <p:nvSpPr>
          <p:cNvPr id="17" name="16 - TextBox"/>
          <p:cNvSpPr txBox="1"/>
          <p:nvPr/>
        </p:nvSpPr>
        <p:spPr>
          <a:xfrm>
            <a:off x="3548744" y="2213428"/>
            <a:ext cx="418641" cy="1028230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1400" dirty="0" smtClean="0"/>
              <a:t>10yr</a:t>
            </a:r>
            <a:endParaRPr lang="en-US" sz="1400" dirty="0"/>
          </a:p>
        </p:txBody>
      </p:sp>
      <p:sp>
        <p:nvSpPr>
          <p:cNvPr id="18" name="17 - TextBox"/>
          <p:cNvSpPr txBox="1"/>
          <p:nvPr/>
        </p:nvSpPr>
        <p:spPr>
          <a:xfrm>
            <a:off x="6342745" y="2032001"/>
            <a:ext cx="418641" cy="120468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1400" dirty="0" smtClean="0"/>
              <a:t>16yr</a:t>
            </a:r>
            <a:endParaRPr lang="en-US" sz="1400" dirty="0"/>
          </a:p>
        </p:txBody>
      </p:sp>
      <p:sp>
        <p:nvSpPr>
          <p:cNvPr id="19" name="18 - TextBox"/>
          <p:cNvSpPr txBox="1"/>
          <p:nvPr/>
        </p:nvSpPr>
        <p:spPr>
          <a:xfrm>
            <a:off x="8725359" y="1661887"/>
            <a:ext cx="418641" cy="120468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1400" dirty="0" smtClean="0"/>
              <a:t>17yr</a:t>
            </a:r>
            <a:endParaRPr lang="en-US" sz="1400" dirty="0"/>
          </a:p>
        </p:txBody>
      </p:sp>
      <p:sp>
        <p:nvSpPr>
          <p:cNvPr id="20" name="19 - TextBox"/>
          <p:cNvSpPr txBox="1"/>
          <p:nvPr/>
        </p:nvSpPr>
        <p:spPr>
          <a:xfrm>
            <a:off x="4165601" y="5384799"/>
            <a:ext cx="418641" cy="1028230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1400" dirty="0" smtClean="0"/>
              <a:t>28yr</a:t>
            </a:r>
            <a:endParaRPr lang="en-US" sz="1400" dirty="0"/>
          </a:p>
        </p:txBody>
      </p:sp>
      <p:sp>
        <p:nvSpPr>
          <p:cNvPr id="21" name="20 - TextBox"/>
          <p:cNvSpPr txBox="1"/>
          <p:nvPr/>
        </p:nvSpPr>
        <p:spPr>
          <a:xfrm>
            <a:off x="6146801" y="5326743"/>
            <a:ext cx="418641" cy="1122571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1400" dirty="0" smtClean="0"/>
              <a:t>30yr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MODE" val="&lt;?xml version=&quot;1.0&quot; encoding=&quot;utf-8&quot;?&gt;&lt;int&gt;0&lt;/int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MODE" val="&lt;?xml version=&quot;1.0&quot; encoding=&quot;utf-8&quot;?&gt;&lt;int&gt;0&lt;/int&gt;"/>
</p:tagLst>
</file>

<file path=ppt/theme/theme1.xml><?xml version="1.0" encoding="utf-8"?>
<a:theme xmlns:a="http://schemas.openxmlformats.org/drawingml/2006/main" name="2_Blank Presentation">
  <a:themeElements>
    <a:clrScheme name="">
      <a:dk1>
        <a:srgbClr val="00529C"/>
      </a:dk1>
      <a:lt1>
        <a:srgbClr val="FFFFFF"/>
      </a:lt1>
      <a:dk2>
        <a:srgbClr val="A63493"/>
      </a:dk2>
      <a:lt2>
        <a:srgbClr val="808080"/>
      </a:lt2>
      <a:accent1>
        <a:srgbClr val="393996"/>
      </a:accent1>
      <a:accent2>
        <a:srgbClr val="ED037C"/>
      </a:accent2>
      <a:accent3>
        <a:srgbClr val="FFFFFF"/>
      </a:accent3>
      <a:accent4>
        <a:srgbClr val="004585"/>
      </a:accent4>
      <a:accent5>
        <a:srgbClr val="AEAEC9"/>
      </a:accent5>
      <a:accent6>
        <a:srgbClr val="D70270"/>
      </a:accent6>
      <a:hlink>
        <a:srgbClr val="EE334E"/>
      </a:hlink>
      <a:folHlink>
        <a:srgbClr val="F15D2F"/>
      </a:folHlink>
    </a:clrScheme>
    <a:fontScheme name="2_Blank Presentation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Blank Presentation">
  <a:themeElements>
    <a:clrScheme name="">
      <a:dk1>
        <a:srgbClr val="00529C"/>
      </a:dk1>
      <a:lt1>
        <a:srgbClr val="FFFFFF"/>
      </a:lt1>
      <a:dk2>
        <a:srgbClr val="A63493"/>
      </a:dk2>
      <a:lt2>
        <a:srgbClr val="808080"/>
      </a:lt2>
      <a:accent1>
        <a:srgbClr val="393996"/>
      </a:accent1>
      <a:accent2>
        <a:srgbClr val="ED037C"/>
      </a:accent2>
      <a:accent3>
        <a:srgbClr val="FFFFFF"/>
      </a:accent3>
      <a:accent4>
        <a:srgbClr val="004585"/>
      </a:accent4>
      <a:accent5>
        <a:srgbClr val="AEAEC9"/>
      </a:accent5>
      <a:accent6>
        <a:srgbClr val="D70270"/>
      </a:accent6>
      <a:hlink>
        <a:srgbClr val="EE334E"/>
      </a:hlink>
      <a:folHlink>
        <a:srgbClr val="F15D2F"/>
      </a:folHlink>
    </a:clrScheme>
    <a:fontScheme name="3_Blank Presentatio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15094</TotalTime>
  <Words>478</Words>
  <Application>Microsoft Office PowerPoint</Application>
  <PresentationFormat>Προβολή στην οθόνη (4:3)</PresentationFormat>
  <Paragraphs>91</Paragraphs>
  <Slides>11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11</vt:i4>
      </vt:variant>
    </vt:vector>
  </HeadingPairs>
  <TitlesOfParts>
    <vt:vector size="13" baseType="lpstr">
      <vt:lpstr>2_Blank Presentation</vt:lpstr>
      <vt:lpstr>3_Blank Presentation</vt:lpstr>
      <vt:lpstr>Company Background &amp;  Serbia Update</vt:lpstr>
      <vt:lpstr>Discussion</vt:lpstr>
      <vt:lpstr>BioMarin       Matching proven science with proven needs</vt:lpstr>
      <vt:lpstr>BioMarin Developing, Manufacturing and Commercializing Treatments for Rare Diseases</vt:lpstr>
      <vt:lpstr>BioMarin Serbia: Key Activities </vt:lpstr>
      <vt:lpstr>Mucopolysaccharidosis type IVA :  (MPS IV or MorquioA Syndrome)</vt:lpstr>
      <vt:lpstr>Διαφάνεια 7</vt:lpstr>
      <vt:lpstr>Διαφάνεια 8</vt:lpstr>
      <vt:lpstr>Διαφάνεια 9</vt:lpstr>
      <vt:lpstr>Διαφάνεια 10</vt:lpstr>
      <vt:lpstr>Thank You!</vt:lpstr>
    </vt:vector>
  </TitlesOfParts>
  <Company>James Curl 405Group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Curl 405Group</dc:creator>
  <cp:lastModifiedBy>fretsis</cp:lastModifiedBy>
  <cp:revision>1554</cp:revision>
  <dcterms:created xsi:type="dcterms:W3CDTF">2008-05-27T16:49:00Z</dcterms:created>
  <dcterms:modified xsi:type="dcterms:W3CDTF">2014-08-28T16:56:28Z</dcterms:modified>
</cp:coreProperties>
</file>